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4" r:id="rId3"/>
    <p:sldId id="259" r:id="rId4"/>
    <p:sldId id="277" r:id="rId5"/>
    <p:sldId id="270" r:id="rId6"/>
    <p:sldId id="269" r:id="rId7"/>
    <p:sldId id="279" r:id="rId8"/>
    <p:sldId id="272" r:id="rId9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42847" y="1400937"/>
            <a:ext cx="4899660" cy="4768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242753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7355" y="1796795"/>
            <a:ext cx="5364480" cy="4500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4571"/>
            <a:ext cx="12191999" cy="685342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2866" y="284810"/>
            <a:ext cx="6868795" cy="497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26363" y="1103375"/>
            <a:ext cx="7071359" cy="315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4/18/2023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start.bolshayaperemena.onlin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start.bolshayaperemena.onlin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888A455-0AFB-4877-8962-834F176289E1}"/>
              </a:ext>
            </a:extLst>
          </p:cNvPr>
          <p:cNvGrpSpPr/>
          <p:nvPr/>
        </p:nvGrpSpPr>
        <p:grpSpPr>
          <a:xfrm>
            <a:off x="-152400" y="2057400"/>
            <a:ext cx="6248401" cy="2144818"/>
            <a:chOff x="-152400" y="2057400"/>
            <a:chExt cx="6248401" cy="214481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BF953A3-404A-4D9B-9D18-78A2D41118CE}"/>
                </a:ext>
              </a:extLst>
            </p:cNvPr>
            <p:cNvSpPr txBox="1"/>
            <p:nvPr/>
          </p:nvSpPr>
          <p:spPr>
            <a:xfrm>
              <a:off x="762001" y="2057400"/>
              <a:ext cx="53340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>
                  <a:solidFill>
                    <a:schemeClr val="bg1"/>
                  </a:solidFill>
                </a:rPr>
                <a:t>Всероссийский конкурс для школьников</a:t>
              </a:r>
              <a:r>
                <a:rPr lang="en-US" sz="3200" dirty="0">
                  <a:solidFill>
                    <a:schemeClr val="bg1"/>
                  </a:solidFill>
                </a:rPr>
                <a:t> 5-10 </a:t>
              </a:r>
              <a:r>
                <a:rPr lang="ru-RU" sz="3200" dirty="0">
                  <a:solidFill>
                    <a:schemeClr val="bg1"/>
                  </a:solidFill>
                </a:rPr>
                <a:t>классов</a:t>
              </a:r>
            </a:p>
          </p:txBody>
        </p:sp>
        <p:sp>
          <p:nvSpPr>
            <p:cNvPr id="3" name="Прямоугольник: скругленные углы 2">
              <a:extLst>
                <a:ext uri="{FF2B5EF4-FFF2-40B4-BE49-F238E27FC236}">
                  <a16:creationId xmlns:a16="http://schemas.microsoft.com/office/drawing/2014/main" id="{324F5FA0-46CB-41BC-8FB7-FBB4B5E6C991}"/>
                </a:ext>
              </a:extLst>
            </p:cNvPr>
            <p:cNvSpPr/>
            <p:nvPr/>
          </p:nvSpPr>
          <p:spPr>
            <a:xfrm>
              <a:off x="-152400" y="3125000"/>
              <a:ext cx="1256900" cy="1077218"/>
            </a:xfrm>
            <a:prstGeom prst="roundRect">
              <a:avLst>
                <a:gd name="adj" fmla="val 951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F571508-9351-4CA6-B475-E69D6205CE50}"/>
              </a:ext>
            </a:extLst>
          </p:cNvPr>
          <p:cNvSpPr/>
          <p:nvPr/>
        </p:nvSpPr>
        <p:spPr>
          <a:xfrm>
            <a:off x="-52432" y="5334000"/>
            <a:ext cx="10491831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04DA60-09B0-4ADF-AA02-E47206B6255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936858" y="1972255"/>
            <a:ext cx="10569341" cy="830997"/>
          </a:xfrm>
        </p:spPr>
        <p:txBody>
          <a:bodyPr/>
          <a:lstStyle/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выявление обучающихся с активной жизненной позицией, нестандартным мышлением, творческими способностями, активной социальной позицией, которые не боятся проявлять себя, учиться новому, самосовершенствоваться, менять мир к лучшему.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A06BC43-2DBD-4DE4-90F9-D5C5037A0F5F}"/>
              </a:ext>
            </a:extLst>
          </p:cNvPr>
          <p:cNvSpPr txBox="1">
            <a:spLocks/>
          </p:cNvSpPr>
          <p:nvPr/>
        </p:nvSpPr>
        <p:spPr>
          <a:xfrm>
            <a:off x="874804" y="1524000"/>
            <a:ext cx="10363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sz="2400" u="sng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Цель конкурса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950468-0FD6-460B-82A9-775D0A7D3578}"/>
              </a:ext>
            </a:extLst>
          </p:cNvPr>
          <p:cNvSpPr txBox="1"/>
          <p:nvPr/>
        </p:nvSpPr>
        <p:spPr>
          <a:xfrm>
            <a:off x="838200" y="3362727"/>
            <a:ext cx="9982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формирование единого сообщества детей и взрослых на базе образовательных организаций;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поощрение каждого ребенка, независимо от его успеваемости в образовательной организации, оказание помощи в определении траектории собственного развития;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обеспечение каждому обучающемуся открытой информационно-образовательной среды в целях создания равных стартовых возможностей для эффективного саморазвития;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выявление и эффективная поддержка всестороннего развития и реализации способностей обучающихся по основным направлениям конкурса.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0039C1B2-70CB-4251-8F9B-37A4DE121B74}"/>
              </a:ext>
            </a:extLst>
          </p:cNvPr>
          <p:cNvSpPr txBox="1">
            <a:spLocks/>
          </p:cNvSpPr>
          <p:nvPr/>
        </p:nvSpPr>
        <p:spPr>
          <a:xfrm>
            <a:off x="861970" y="2972067"/>
            <a:ext cx="10363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sz="2400" u="sng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Задачи конкурса</a:t>
            </a:r>
          </a:p>
        </p:txBody>
      </p:sp>
    </p:spTree>
    <p:extLst>
      <p:ext uri="{BB962C8B-B14F-4D97-AF65-F5344CB8AC3E}">
        <p14:creationId xmlns:p14="http://schemas.microsoft.com/office/powerpoint/2010/main" val="1781125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8582660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20" dirty="0"/>
              <a:t>«Большая</a:t>
            </a:r>
            <a:r>
              <a:rPr spc="355" dirty="0"/>
              <a:t> </a:t>
            </a:r>
            <a:r>
              <a:rPr spc="120" dirty="0"/>
              <a:t>перемена</a:t>
            </a:r>
            <a:r>
              <a:rPr spc="375" dirty="0"/>
              <a:t> </a:t>
            </a:r>
            <a:r>
              <a:rPr spc="520" dirty="0"/>
              <a:t>–</a:t>
            </a:r>
            <a:r>
              <a:rPr spc="355" dirty="0"/>
              <a:t> </a:t>
            </a:r>
            <a:r>
              <a:rPr spc="-135" dirty="0"/>
              <a:t>202</a:t>
            </a:r>
            <a:r>
              <a:rPr lang="ru-RU" spc="-135" dirty="0"/>
              <a:t>2</a:t>
            </a:r>
            <a:r>
              <a:rPr spc="-135" dirty="0"/>
              <a:t>».</a:t>
            </a:r>
            <a:r>
              <a:rPr spc="375" dirty="0"/>
              <a:t> </a:t>
            </a:r>
            <a:r>
              <a:rPr spc="200" dirty="0"/>
              <a:t>Как</a:t>
            </a:r>
            <a:r>
              <a:rPr spc="355" dirty="0"/>
              <a:t> </a:t>
            </a:r>
            <a:r>
              <a:rPr spc="220" dirty="0"/>
              <a:t>это</a:t>
            </a:r>
            <a:r>
              <a:rPr spc="375" dirty="0"/>
              <a:t> </a:t>
            </a:r>
            <a:r>
              <a:rPr spc="60" dirty="0"/>
              <a:t>было</a:t>
            </a:r>
          </a:p>
        </p:txBody>
      </p:sp>
      <p:sp>
        <p:nvSpPr>
          <p:cNvPr id="15" name="object 15"/>
          <p:cNvSpPr/>
          <p:nvPr/>
        </p:nvSpPr>
        <p:spPr>
          <a:xfrm>
            <a:off x="626363" y="2248904"/>
            <a:ext cx="2616835" cy="2082164"/>
          </a:xfrm>
          <a:custGeom>
            <a:avLst/>
            <a:gdLst/>
            <a:ahLst/>
            <a:cxnLst/>
            <a:rect l="l" t="t" r="r" b="b"/>
            <a:pathLst>
              <a:path w="2616835" h="2082164">
                <a:moveTo>
                  <a:pt x="2616708" y="0"/>
                </a:moveTo>
                <a:lnTo>
                  <a:pt x="0" y="0"/>
                </a:lnTo>
                <a:lnTo>
                  <a:pt x="0" y="2081783"/>
                </a:lnTo>
                <a:lnTo>
                  <a:pt x="2616708" y="2081783"/>
                </a:lnTo>
                <a:lnTo>
                  <a:pt x="2616708" y="0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22320" y="2248904"/>
            <a:ext cx="2397760" cy="2082164"/>
          </a:xfrm>
          <a:custGeom>
            <a:avLst/>
            <a:gdLst/>
            <a:ahLst/>
            <a:cxnLst/>
            <a:rect l="l" t="t" r="r" b="b"/>
            <a:pathLst>
              <a:path w="2397760" h="2082164">
                <a:moveTo>
                  <a:pt x="2397252" y="0"/>
                </a:moveTo>
                <a:lnTo>
                  <a:pt x="0" y="0"/>
                </a:lnTo>
                <a:lnTo>
                  <a:pt x="0" y="2081783"/>
                </a:lnTo>
                <a:lnTo>
                  <a:pt x="2397252" y="2081783"/>
                </a:lnTo>
                <a:lnTo>
                  <a:pt x="2397252" y="0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545383" y="2761101"/>
            <a:ext cx="2028825" cy="1148391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15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1 участник 5-7 классов получил путевку «Путешествие мечты» (</a:t>
            </a:r>
            <a:r>
              <a:rPr lang="ru-RU" sz="1200" b="1" dirty="0" err="1">
                <a:solidFill>
                  <a:srgbClr val="FFFFFF"/>
                </a:solidFill>
                <a:latin typeface="Arial"/>
                <a:cs typeface="Arial"/>
              </a:rPr>
              <a:t>Спб</a:t>
            </a: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-Владивосток) на поезде «Большая перемена»</a:t>
            </a:r>
            <a:endParaRPr sz="1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798820" y="2254999"/>
            <a:ext cx="2528570" cy="2075814"/>
          </a:xfrm>
          <a:custGeom>
            <a:avLst/>
            <a:gdLst/>
            <a:ahLst/>
            <a:cxnLst/>
            <a:rect l="l" t="t" r="r" b="b"/>
            <a:pathLst>
              <a:path w="2528570" h="2075814">
                <a:moveTo>
                  <a:pt x="2528316" y="100584"/>
                </a:moveTo>
                <a:lnTo>
                  <a:pt x="2406396" y="100584"/>
                </a:lnTo>
                <a:lnTo>
                  <a:pt x="2406396" y="0"/>
                </a:lnTo>
                <a:lnTo>
                  <a:pt x="219456" y="0"/>
                </a:lnTo>
                <a:lnTo>
                  <a:pt x="219456" y="100584"/>
                </a:lnTo>
                <a:lnTo>
                  <a:pt x="105156" y="100584"/>
                </a:lnTo>
                <a:lnTo>
                  <a:pt x="105156" y="106680"/>
                </a:lnTo>
                <a:lnTo>
                  <a:pt x="105156" y="214884"/>
                </a:lnTo>
                <a:lnTo>
                  <a:pt x="0" y="214884"/>
                </a:lnTo>
                <a:lnTo>
                  <a:pt x="0" y="2075688"/>
                </a:lnTo>
                <a:lnTo>
                  <a:pt x="2528316" y="2075688"/>
                </a:lnTo>
                <a:lnTo>
                  <a:pt x="2528316" y="214884"/>
                </a:lnTo>
                <a:lnTo>
                  <a:pt x="2528316" y="106680"/>
                </a:lnTo>
                <a:lnTo>
                  <a:pt x="2528316" y="100584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719572" y="2696295"/>
            <a:ext cx="2740152" cy="10566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1175" marR="499745" algn="ctr">
              <a:lnSpc>
                <a:spcPct val="114999"/>
              </a:lnSpc>
              <a:spcBef>
                <a:spcPts val="100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5 человек участвовали в финале (ДЦ «</a:t>
            </a:r>
            <a:r>
              <a:rPr lang="ru-RU" sz="1200" b="1" dirty="0" err="1">
                <a:solidFill>
                  <a:srgbClr val="FFFFFF"/>
                </a:solidFill>
                <a:latin typeface="Arial"/>
                <a:cs typeface="Arial"/>
              </a:rPr>
              <a:t>Артэк</a:t>
            </a: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»), четверо получили по 200 тыс. и один - 1 млн. рублей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92311" y="2005583"/>
            <a:ext cx="2877311" cy="1353312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92311" y="3456432"/>
            <a:ext cx="2898648" cy="1426464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623316" y="2235200"/>
            <a:ext cx="2620010" cy="2108200"/>
          </a:xfrm>
          <a:custGeom>
            <a:avLst/>
            <a:gdLst/>
            <a:ahLst/>
            <a:cxnLst/>
            <a:rect l="l" t="t" r="r" b="b"/>
            <a:pathLst>
              <a:path w="2620010" h="2108200">
                <a:moveTo>
                  <a:pt x="207264" y="2002523"/>
                </a:moveTo>
                <a:lnTo>
                  <a:pt x="108191" y="2002523"/>
                </a:lnTo>
                <a:lnTo>
                  <a:pt x="108191" y="1901939"/>
                </a:lnTo>
                <a:lnTo>
                  <a:pt x="0" y="1901939"/>
                </a:lnTo>
                <a:lnTo>
                  <a:pt x="0" y="2002523"/>
                </a:lnTo>
                <a:lnTo>
                  <a:pt x="0" y="2107679"/>
                </a:lnTo>
                <a:lnTo>
                  <a:pt x="108191" y="2107679"/>
                </a:lnTo>
                <a:lnTo>
                  <a:pt x="207264" y="2107679"/>
                </a:lnTo>
                <a:lnTo>
                  <a:pt x="207264" y="2002523"/>
                </a:lnTo>
                <a:close/>
              </a:path>
              <a:path w="2620010" h="2108200">
                <a:moveTo>
                  <a:pt x="234696" y="6083"/>
                </a:moveTo>
                <a:lnTo>
                  <a:pt x="120396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0396" y="240779"/>
                </a:lnTo>
                <a:lnTo>
                  <a:pt x="120396" y="126479"/>
                </a:lnTo>
                <a:lnTo>
                  <a:pt x="234696" y="126479"/>
                </a:lnTo>
                <a:lnTo>
                  <a:pt x="234696" y="6083"/>
                </a:lnTo>
                <a:close/>
              </a:path>
              <a:path w="2620010" h="2108200">
                <a:moveTo>
                  <a:pt x="2618232" y="1901939"/>
                </a:moveTo>
                <a:lnTo>
                  <a:pt x="2510028" y="1901939"/>
                </a:lnTo>
                <a:lnTo>
                  <a:pt x="2510028" y="2002523"/>
                </a:lnTo>
                <a:lnTo>
                  <a:pt x="2410968" y="2002523"/>
                </a:lnTo>
                <a:lnTo>
                  <a:pt x="2410968" y="2107679"/>
                </a:lnTo>
                <a:lnTo>
                  <a:pt x="2510028" y="2107679"/>
                </a:lnTo>
                <a:lnTo>
                  <a:pt x="2618219" y="2107679"/>
                </a:lnTo>
                <a:lnTo>
                  <a:pt x="2618232" y="1901939"/>
                </a:lnTo>
                <a:close/>
              </a:path>
              <a:path w="2620010" h="2108200">
                <a:moveTo>
                  <a:pt x="2619756" y="0"/>
                </a:moveTo>
                <a:lnTo>
                  <a:pt x="2499360" y="0"/>
                </a:lnTo>
                <a:lnTo>
                  <a:pt x="2386584" y="0"/>
                </a:lnTo>
                <a:lnTo>
                  <a:pt x="2386584" y="120383"/>
                </a:lnTo>
                <a:lnTo>
                  <a:pt x="2499360" y="120383"/>
                </a:lnTo>
                <a:lnTo>
                  <a:pt x="2499360" y="234683"/>
                </a:lnTo>
                <a:lnTo>
                  <a:pt x="2619743" y="234683"/>
                </a:lnTo>
                <a:lnTo>
                  <a:pt x="2619743" y="120383"/>
                </a:lnTo>
                <a:lnTo>
                  <a:pt x="26197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19272" y="2235200"/>
            <a:ext cx="2400300" cy="2108200"/>
          </a:xfrm>
          <a:custGeom>
            <a:avLst/>
            <a:gdLst/>
            <a:ahLst/>
            <a:cxnLst/>
            <a:rect l="l" t="t" r="r" b="b"/>
            <a:pathLst>
              <a:path w="2400300" h="2108200">
                <a:moveTo>
                  <a:pt x="207264" y="2002523"/>
                </a:moveTo>
                <a:lnTo>
                  <a:pt x="108204" y="2002523"/>
                </a:lnTo>
                <a:lnTo>
                  <a:pt x="108204" y="1901939"/>
                </a:lnTo>
                <a:lnTo>
                  <a:pt x="1524" y="1901939"/>
                </a:lnTo>
                <a:lnTo>
                  <a:pt x="1524" y="2002523"/>
                </a:lnTo>
                <a:lnTo>
                  <a:pt x="1524" y="2107679"/>
                </a:lnTo>
                <a:lnTo>
                  <a:pt x="108204" y="2107679"/>
                </a:lnTo>
                <a:lnTo>
                  <a:pt x="207264" y="2107679"/>
                </a:lnTo>
                <a:lnTo>
                  <a:pt x="207264" y="2002523"/>
                </a:lnTo>
                <a:close/>
              </a:path>
              <a:path w="2400300" h="2108200">
                <a:moveTo>
                  <a:pt x="236220" y="6083"/>
                </a:moveTo>
                <a:lnTo>
                  <a:pt x="121920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1920" y="240779"/>
                </a:lnTo>
                <a:lnTo>
                  <a:pt x="121920" y="126479"/>
                </a:lnTo>
                <a:lnTo>
                  <a:pt x="236220" y="126479"/>
                </a:lnTo>
                <a:lnTo>
                  <a:pt x="236220" y="6083"/>
                </a:lnTo>
                <a:close/>
              </a:path>
              <a:path w="2400300" h="2108200">
                <a:moveTo>
                  <a:pt x="2397252" y="1901939"/>
                </a:moveTo>
                <a:lnTo>
                  <a:pt x="2290572" y="1901939"/>
                </a:lnTo>
                <a:lnTo>
                  <a:pt x="2290572" y="2002523"/>
                </a:lnTo>
                <a:lnTo>
                  <a:pt x="2191512" y="2002523"/>
                </a:lnTo>
                <a:lnTo>
                  <a:pt x="2191512" y="2107679"/>
                </a:lnTo>
                <a:lnTo>
                  <a:pt x="2290572" y="2107679"/>
                </a:lnTo>
                <a:lnTo>
                  <a:pt x="2397252" y="2107679"/>
                </a:lnTo>
                <a:lnTo>
                  <a:pt x="2397252" y="2002523"/>
                </a:lnTo>
                <a:lnTo>
                  <a:pt x="2397252" y="1901939"/>
                </a:lnTo>
                <a:close/>
              </a:path>
              <a:path w="2400300" h="2108200">
                <a:moveTo>
                  <a:pt x="2400300" y="0"/>
                </a:moveTo>
                <a:lnTo>
                  <a:pt x="2278380" y="0"/>
                </a:lnTo>
                <a:lnTo>
                  <a:pt x="2165604" y="0"/>
                </a:lnTo>
                <a:lnTo>
                  <a:pt x="2165604" y="120383"/>
                </a:lnTo>
                <a:lnTo>
                  <a:pt x="2278380" y="120383"/>
                </a:lnTo>
                <a:lnTo>
                  <a:pt x="2278380" y="234683"/>
                </a:lnTo>
                <a:lnTo>
                  <a:pt x="2400300" y="234683"/>
                </a:lnTo>
                <a:lnTo>
                  <a:pt x="2400300" y="120383"/>
                </a:lnTo>
                <a:lnTo>
                  <a:pt x="24003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82056" y="2235200"/>
            <a:ext cx="2545080" cy="2108200"/>
          </a:xfrm>
          <a:custGeom>
            <a:avLst/>
            <a:gdLst/>
            <a:ahLst/>
            <a:cxnLst/>
            <a:rect l="l" t="t" r="r" b="b"/>
            <a:pathLst>
              <a:path w="2545079" h="2108200">
                <a:moveTo>
                  <a:pt x="207251" y="2002523"/>
                </a:moveTo>
                <a:lnTo>
                  <a:pt x="108191" y="2002523"/>
                </a:lnTo>
                <a:lnTo>
                  <a:pt x="108191" y="1901939"/>
                </a:lnTo>
                <a:lnTo>
                  <a:pt x="1524" y="1901939"/>
                </a:lnTo>
                <a:lnTo>
                  <a:pt x="1524" y="2002523"/>
                </a:lnTo>
                <a:lnTo>
                  <a:pt x="1524" y="2107679"/>
                </a:lnTo>
                <a:lnTo>
                  <a:pt x="108191" y="2107679"/>
                </a:lnTo>
                <a:lnTo>
                  <a:pt x="207251" y="2107679"/>
                </a:lnTo>
                <a:lnTo>
                  <a:pt x="207251" y="2002523"/>
                </a:lnTo>
                <a:close/>
              </a:path>
              <a:path w="2545079" h="2108200">
                <a:moveTo>
                  <a:pt x="236220" y="6083"/>
                </a:moveTo>
                <a:lnTo>
                  <a:pt x="121920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1920" y="240779"/>
                </a:lnTo>
                <a:lnTo>
                  <a:pt x="121920" y="126479"/>
                </a:lnTo>
                <a:lnTo>
                  <a:pt x="236220" y="126479"/>
                </a:lnTo>
                <a:lnTo>
                  <a:pt x="236220" y="6083"/>
                </a:lnTo>
                <a:close/>
              </a:path>
              <a:path w="2545079" h="2108200">
                <a:moveTo>
                  <a:pt x="2542032" y="2002523"/>
                </a:moveTo>
                <a:lnTo>
                  <a:pt x="2542019" y="1901939"/>
                </a:lnTo>
                <a:lnTo>
                  <a:pt x="2435352" y="1901939"/>
                </a:lnTo>
                <a:lnTo>
                  <a:pt x="2435352" y="2002523"/>
                </a:lnTo>
                <a:lnTo>
                  <a:pt x="2336292" y="2002523"/>
                </a:lnTo>
                <a:lnTo>
                  <a:pt x="2336292" y="2107679"/>
                </a:lnTo>
                <a:lnTo>
                  <a:pt x="2435352" y="2107679"/>
                </a:lnTo>
                <a:lnTo>
                  <a:pt x="2542019" y="2107679"/>
                </a:lnTo>
                <a:lnTo>
                  <a:pt x="2542032" y="2002523"/>
                </a:lnTo>
                <a:close/>
              </a:path>
              <a:path w="2545079" h="2108200">
                <a:moveTo>
                  <a:pt x="2545080" y="0"/>
                </a:moveTo>
                <a:lnTo>
                  <a:pt x="2423160" y="0"/>
                </a:lnTo>
                <a:lnTo>
                  <a:pt x="2310384" y="0"/>
                </a:lnTo>
                <a:lnTo>
                  <a:pt x="2310384" y="120383"/>
                </a:lnTo>
                <a:lnTo>
                  <a:pt x="2423160" y="120383"/>
                </a:lnTo>
                <a:lnTo>
                  <a:pt x="2423160" y="234683"/>
                </a:lnTo>
                <a:lnTo>
                  <a:pt x="2545080" y="234683"/>
                </a:lnTo>
                <a:lnTo>
                  <a:pt x="2545080" y="120383"/>
                </a:lnTo>
                <a:lnTo>
                  <a:pt x="25450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092440" y="1993391"/>
            <a:ext cx="234950" cy="1635760"/>
          </a:xfrm>
          <a:custGeom>
            <a:avLst/>
            <a:gdLst/>
            <a:ahLst/>
            <a:cxnLst/>
            <a:rect l="l" t="t" r="r" b="b"/>
            <a:pathLst>
              <a:path w="234950" h="1635760">
                <a:moveTo>
                  <a:pt x="231648" y="1530096"/>
                </a:moveTo>
                <a:lnTo>
                  <a:pt x="231635" y="1429512"/>
                </a:lnTo>
                <a:lnTo>
                  <a:pt x="124968" y="1429512"/>
                </a:lnTo>
                <a:lnTo>
                  <a:pt x="124968" y="1530096"/>
                </a:lnTo>
                <a:lnTo>
                  <a:pt x="25908" y="1530096"/>
                </a:lnTo>
                <a:lnTo>
                  <a:pt x="25908" y="1635252"/>
                </a:lnTo>
                <a:lnTo>
                  <a:pt x="124968" y="1635252"/>
                </a:lnTo>
                <a:lnTo>
                  <a:pt x="231635" y="1635252"/>
                </a:lnTo>
                <a:lnTo>
                  <a:pt x="231648" y="1530096"/>
                </a:lnTo>
                <a:close/>
              </a:path>
              <a:path w="234950" h="1635760">
                <a:moveTo>
                  <a:pt x="234696" y="0"/>
                </a:moveTo>
                <a:lnTo>
                  <a:pt x="112776" y="0"/>
                </a:lnTo>
                <a:lnTo>
                  <a:pt x="0" y="0"/>
                </a:lnTo>
                <a:lnTo>
                  <a:pt x="0" y="118872"/>
                </a:lnTo>
                <a:lnTo>
                  <a:pt x="112776" y="118872"/>
                </a:lnTo>
                <a:lnTo>
                  <a:pt x="112776" y="233172"/>
                </a:lnTo>
                <a:lnTo>
                  <a:pt x="234696" y="233172"/>
                </a:lnTo>
                <a:lnTo>
                  <a:pt x="234696" y="118872"/>
                </a:lnTo>
                <a:lnTo>
                  <a:pt x="234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23316" y="2005583"/>
            <a:ext cx="234950" cy="1617345"/>
          </a:xfrm>
          <a:custGeom>
            <a:avLst/>
            <a:gdLst/>
            <a:ahLst/>
            <a:cxnLst/>
            <a:rect l="l" t="t" r="r" b="b"/>
            <a:pathLst>
              <a:path w="234950" h="1617345">
                <a:moveTo>
                  <a:pt x="207264" y="1511820"/>
                </a:moveTo>
                <a:lnTo>
                  <a:pt x="108191" y="1511820"/>
                </a:lnTo>
                <a:lnTo>
                  <a:pt x="108191" y="1411224"/>
                </a:lnTo>
                <a:lnTo>
                  <a:pt x="0" y="1411224"/>
                </a:lnTo>
                <a:lnTo>
                  <a:pt x="0" y="1511820"/>
                </a:lnTo>
                <a:lnTo>
                  <a:pt x="0" y="1616964"/>
                </a:lnTo>
                <a:lnTo>
                  <a:pt x="108191" y="1616964"/>
                </a:lnTo>
                <a:lnTo>
                  <a:pt x="207264" y="1616964"/>
                </a:lnTo>
                <a:lnTo>
                  <a:pt x="207264" y="1511820"/>
                </a:lnTo>
                <a:close/>
              </a:path>
              <a:path w="234950" h="1617345">
                <a:moveTo>
                  <a:pt x="234696" y="0"/>
                </a:moveTo>
                <a:lnTo>
                  <a:pt x="120396" y="0"/>
                </a:lnTo>
                <a:lnTo>
                  <a:pt x="1524" y="0"/>
                </a:lnTo>
                <a:lnTo>
                  <a:pt x="0" y="0"/>
                </a:lnTo>
                <a:lnTo>
                  <a:pt x="0" y="234696"/>
                </a:lnTo>
                <a:lnTo>
                  <a:pt x="120396" y="234696"/>
                </a:lnTo>
                <a:lnTo>
                  <a:pt x="120396" y="120396"/>
                </a:lnTo>
                <a:lnTo>
                  <a:pt x="234696" y="120396"/>
                </a:lnTo>
                <a:lnTo>
                  <a:pt x="234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object 2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92311" y="4986528"/>
            <a:ext cx="2898648" cy="1290828"/>
          </a:xfrm>
          <a:prstGeom prst="rect">
            <a:avLst/>
          </a:prstGeom>
        </p:spPr>
      </p:pic>
      <p:sp>
        <p:nvSpPr>
          <p:cNvPr id="29" name="object 16">
            <a:extLst>
              <a:ext uri="{FF2B5EF4-FFF2-40B4-BE49-F238E27FC236}">
                <a16:creationId xmlns:a16="http://schemas.microsoft.com/office/drawing/2014/main" id="{AB8E75B3-85BE-4646-A66F-900DEADEE3E6}"/>
              </a:ext>
            </a:extLst>
          </p:cNvPr>
          <p:cNvSpPr txBox="1"/>
          <p:nvPr/>
        </p:nvSpPr>
        <p:spPr>
          <a:xfrm>
            <a:off x="775271" y="2997088"/>
            <a:ext cx="2371725" cy="631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940" marR="17145" algn="ctr">
              <a:lnSpc>
                <a:spcPct val="115100"/>
              </a:lnSpc>
              <a:spcBef>
                <a:spcPts val="95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В Вологодской области участниками стали более 30 тыс. школьников</a:t>
            </a:r>
            <a:endParaRPr sz="1200" dirty="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3028" y="1157053"/>
            <a:ext cx="7596887" cy="442429"/>
          </a:xfrm>
          <a:prstGeom prst="rect">
            <a:avLst/>
          </a:prstGeom>
          <a:solidFill>
            <a:srgbClr val="FF9F61"/>
          </a:solidFill>
        </p:spPr>
        <p:txBody>
          <a:bodyPr vert="horz" wrap="square" lIns="0" tIns="133350" rIns="0" bIns="0" rtlCol="0" anchor="ctr" anchorCtr="0">
            <a:spAutoFit/>
          </a:bodyPr>
          <a:lstStyle/>
          <a:p>
            <a:pPr marL="675005" algn="ctr">
              <a:lnSpc>
                <a:spcPct val="100000"/>
              </a:lnSpc>
              <a:spcBef>
                <a:spcPts val="1050"/>
              </a:spcBef>
            </a:pP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ПРИНЯЛИ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 УЧАСТИЕ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БОЛЕЕ</a:t>
            </a:r>
            <a:r>
              <a:rPr sz="20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000" b="1" spc="-20" dirty="0">
                <a:solidFill>
                  <a:srgbClr val="FFFFFF"/>
                </a:solidFill>
                <a:latin typeface="Arial"/>
                <a:cs typeface="Arial"/>
              </a:rPr>
              <a:t>3,9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МЛН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ЧЕЛОВЕК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9DD92-195F-463A-B30D-48F8E439B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866" y="284810"/>
            <a:ext cx="8815934" cy="1461939"/>
          </a:xfrm>
        </p:spPr>
        <p:txBody>
          <a:bodyPr/>
          <a:lstStyle/>
          <a:p>
            <a: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Сайт конкурса:</a:t>
            </a:r>
            <a:b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</a:br>
            <a:r>
              <a:rPr lang="en-US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2"/>
              </a:rPr>
              <a:t>https://www.bolshayaperemena.online/</a:t>
            </a:r>
            <a:b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37DD21-E941-F548-C3ED-EE317FCD4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371600"/>
            <a:ext cx="9966393" cy="576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7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571"/>
            <a:ext cx="12191999" cy="685342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5947410" cy="4892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pc="40" dirty="0"/>
              <a:t>Направления</a:t>
            </a:r>
            <a:r>
              <a:rPr spc="350" dirty="0"/>
              <a:t> </a:t>
            </a:r>
            <a:r>
              <a:rPr lang="ru-RU" spc="100" dirty="0"/>
              <a:t>конкурса</a:t>
            </a:r>
            <a:endParaRPr spc="4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38646F-0D79-4DEF-B24C-0D4731F6D4E5}"/>
              </a:ext>
            </a:extLst>
          </p:cNvPr>
          <p:cNvSpPr/>
          <p:nvPr/>
        </p:nvSpPr>
        <p:spPr>
          <a:xfrm>
            <a:off x="-52432" y="5641848"/>
            <a:ext cx="12244432" cy="121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C20B22C-0933-6204-8D1A-6DF95D847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083877"/>
            <a:ext cx="7212273" cy="26013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0DFF502-5BFB-95C9-D7B1-D40B62F17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399" y="3792454"/>
            <a:ext cx="7212273" cy="24574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Прямоугольник 59">
            <a:extLst>
              <a:ext uri="{FF2B5EF4-FFF2-40B4-BE49-F238E27FC236}">
                <a16:creationId xmlns:a16="http://schemas.microsoft.com/office/drawing/2014/main" id="{F129B200-744B-45E9-A528-6BD602554EDE}"/>
              </a:ext>
            </a:extLst>
          </p:cNvPr>
          <p:cNvSpPr/>
          <p:nvPr/>
        </p:nvSpPr>
        <p:spPr>
          <a:xfrm>
            <a:off x="-52432" y="5641848"/>
            <a:ext cx="12244432" cy="121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object 4"/>
          <p:cNvSpPr/>
          <p:nvPr/>
        </p:nvSpPr>
        <p:spPr>
          <a:xfrm>
            <a:off x="416051" y="4791455"/>
            <a:ext cx="6650990" cy="7620"/>
          </a:xfrm>
          <a:custGeom>
            <a:avLst/>
            <a:gdLst/>
            <a:ahLst/>
            <a:cxnLst/>
            <a:rect l="l" t="t" r="r" b="b"/>
            <a:pathLst>
              <a:path w="6650990" h="7620">
                <a:moveTo>
                  <a:pt x="0" y="7620"/>
                </a:moveTo>
                <a:lnTo>
                  <a:pt x="6650735" y="7620"/>
                </a:lnTo>
                <a:lnTo>
                  <a:pt x="6650735" y="0"/>
                </a:lnTo>
                <a:lnTo>
                  <a:pt x="0" y="0"/>
                </a:lnTo>
                <a:lnTo>
                  <a:pt x="0" y="7620"/>
                </a:lnTo>
                <a:close/>
              </a:path>
            </a:pathLst>
          </a:custGeom>
          <a:solidFill>
            <a:srgbClr val="242753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7178040" y="4791455"/>
            <a:ext cx="2184400" cy="7620"/>
          </a:xfrm>
          <a:custGeom>
            <a:avLst/>
            <a:gdLst/>
            <a:ahLst/>
            <a:cxnLst/>
            <a:rect l="l" t="t" r="r" b="b"/>
            <a:pathLst>
              <a:path w="2184400" h="7620">
                <a:moveTo>
                  <a:pt x="0" y="7620"/>
                </a:moveTo>
                <a:lnTo>
                  <a:pt x="2183892" y="7620"/>
                </a:lnTo>
                <a:lnTo>
                  <a:pt x="2183892" y="0"/>
                </a:lnTo>
                <a:lnTo>
                  <a:pt x="0" y="0"/>
                </a:lnTo>
                <a:lnTo>
                  <a:pt x="0" y="7620"/>
                </a:lnTo>
                <a:close/>
              </a:path>
            </a:pathLst>
          </a:custGeom>
          <a:solidFill>
            <a:srgbClr val="242753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9480804" y="4791455"/>
            <a:ext cx="2184400" cy="7620"/>
          </a:xfrm>
          <a:custGeom>
            <a:avLst/>
            <a:gdLst/>
            <a:ahLst/>
            <a:cxnLst/>
            <a:rect l="l" t="t" r="r" b="b"/>
            <a:pathLst>
              <a:path w="2184400" h="7620">
                <a:moveTo>
                  <a:pt x="0" y="7620"/>
                </a:moveTo>
                <a:lnTo>
                  <a:pt x="2183892" y="7620"/>
                </a:lnTo>
                <a:lnTo>
                  <a:pt x="2183892" y="0"/>
                </a:lnTo>
                <a:lnTo>
                  <a:pt x="0" y="0"/>
                </a:lnTo>
                <a:lnTo>
                  <a:pt x="0" y="7620"/>
                </a:lnTo>
                <a:close/>
              </a:path>
            </a:pathLst>
          </a:custGeom>
          <a:solidFill>
            <a:srgbClr val="242753">
              <a:alpha val="5097"/>
            </a:srgbClr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416051" y="1222247"/>
            <a:ext cx="11249025" cy="3096895"/>
            <a:chOff x="416051" y="1222247"/>
            <a:chExt cx="11249025" cy="3096895"/>
          </a:xfrm>
        </p:grpSpPr>
        <p:sp>
          <p:nvSpPr>
            <p:cNvPr id="8" name="object 8"/>
            <p:cNvSpPr/>
            <p:nvPr/>
          </p:nvSpPr>
          <p:spPr>
            <a:xfrm>
              <a:off x="416051" y="1222247"/>
              <a:ext cx="6650990" cy="3096895"/>
            </a:xfrm>
            <a:custGeom>
              <a:avLst/>
              <a:gdLst/>
              <a:ahLst/>
              <a:cxnLst/>
              <a:rect l="l" t="t" r="r" b="b"/>
              <a:pathLst>
                <a:path w="6650990" h="3096895">
                  <a:moveTo>
                    <a:pt x="0" y="3096767"/>
                  </a:moveTo>
                  <a:lnTo>
                    <a:pt x="6650735" y="3096767"/>
                  </a:lnTo>
                  <a:lnTo>
                    <a:pt x="6650735" y="0"/>
                  </a:lnTo>
                  <a:lnTo>
                    <a:pt x="0" y="0"/>
                  </a:lnTo>
                  <a:lnTo>
                    <a:pt x="0" y="3096767"/>
                  </a:lnTo>
                  <a:close/>
                </a:path>
              </a:pathLst>
            </a:custGeom>
            <a:solidFill>
              <a:srgbClr val="242753">
                <a:alpha val="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545591" y="1437131"/>
              <a:ext cx="1330960" cy="687705"/>
            </a:xfrm>
            <a:custGeom>
              <a:avLst/>
              <a:gdLst/>
              <a:ahLst/>
              <a:cxnLst/>
              <a:rect l="l" t="t" r="r" b="b"/>
              <a:pathLst>
                <a:path w="1330960" h="687705">
                  <a:moveTo>
                    <a:pt x="0" y="687324"/>
                  </a:moveTo>
                  <a:lnTo>
                    <a:pt x="1330452" y="687324"/>
                  </a:lnTo>
                  <a:lnTo>
                    <a:pt x="1330452" y="0"/>
                  </a:lnTo>
                  <a:lnTo>
                    <a:pt x="0" y="0"/>
                  </a:lnTo>
                  <a:lnTo>
                    <a:pt x="0" y="687324"/>
                  </a:lnTo>
                  <a:close/>
                </a:path>
              </a:pathLst>
            </a:custGeom>
            <a:solidFill>
              <a:srgbClr val="24275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178040" y="1222247"/>
              <a:ext cx="4486910" cy="3096895"/>
            </a:xfrm>
            <a:custGeom>
              <a:avLst/>
              <a:gdLst/>
              <a:ahLst/>
              <a:cxnLst/>
              <a:rect l="l" t="t" r="r" b="b"/>
              <a:pathLst>
                <a:path w="4486909" h="3096895">
                  <a:moveTo>
                    <a:pt x="2183892" y="0"/>
                  </a:moveTo>
                  <a:lnTo>
                    <a:pt x="0" y="0"/>
                  </a:lnTo>
                  <a:lnTo>
                    <a:pt x="0" y="3096768"/>
                  </a:lnTo>
                  <a:lnTo>
                    <a:pt x="2183892" y="3096768"/>
                  </a:lnTo>
                  <a:lnTo>
                    <a:pt x="2183892" y="0"/>
                  </a:lnTo>
                  <a:close/>
                </a:path>
                <a:path w="4486909" h="3096895">
                  <a:moveTo>
                    <a:pt x="4486656" y="0"/>
                  </a:moveTo>
                  <a:lnTo>
                    <a:pt x="2302764" y="0"/>
                  </a:lnTo>
                  <a:lnTo>
                    <a:pt x="2302764" y="3096768"/>
                  </a:lnTo>
                  <a:lnTo>
                    <a:pt x="4486656" y="3096768"/>
                  </a:lnTo>
                  <a:lnTo>
                    <a:pt x="4486656" y="0"/>
                  </a:lnTo>
                  <a:close/>
                </a:path>
              </a:pathLst>
            </a:custGeom>
            <a:solidFill>
              <a:srgbClr val="242753">
                <a:alpha val="5097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 txBox="1"/>
          <p:nvPr/>
        </p:nvSpPr>
        <p:spPr>
          <a:xfrm>
            <a:off x="720648" y="1591818"/>
            <a:ext cx="978535" cy="419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9690" marR="5080" indent="-47625">
              <a:lnSpc>
                <a:spcPct val="1075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егис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ра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ци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я 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участников</a:t>
            </a:r>
            <a:endParaRPr sz="1200">
              <a:latin typeface="Arial"/>
              <a:cs typeface="Arial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150364" y="1424939"/>
            <a:ext cx="2940050" cy="704215"/>
          </a:xfrm>
          <a:custGeom>
            <a:avLst/>
            <a:gdLst/>
            <a:ahLst/>
            <a:cxnLst/>
            <a:rect l="l" t="t" r="r" b="b"/>
            <a:pathLst>
              <a:path w="2940050" h="704214">
                <a:moveTo>
                  <a:pt x="0" y="704088"/>
                </a:moveTo>
                <a:lnTo>
                  <a:pt x="2939795" y="704088"/>
                </a:lnTo>
                <a:lnTo>
                  <a:pt x="2939795" y="0"/>
                </a:lnTo>
                <a:lnTo>
                  <a:pt x="0" y="0"/>
                </a:lnTo>
                <a:lnTo>
                  <a:pt x="0" y="704088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2874391" y="1696973"/>
            <a:ext cx="148907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«Знакомство»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5512308" y="1424939"/>
            <a:ext cx="1365885" cy="704215"/>
          </a:xfrm>
          <a:custGeom>
            <a:avLst/>
            <a:gdLst/>
            <a:ahLst/>
            <a:cxnLst/>
            <a:rect l="l" t="t" r="r" b="b"/>
            <a:pathLst>
              <a:path w="1365884" h="704214">
                <a:moveTo>
                  <a:pt x="0" y="704088"/>
                </a:moveTo>
                <a:lnTo>
                  <a:pt x="1365504" y="704088"/>
                </a:lnTo>
                <a:lnTo>
                  <a:pt x="1365504" y="0"/>
                </a:lnTo>
                <a:lnTo>
                  <a:pt x="0" y="0"/>
                </a:lnTo>
                <a:lnTo>
                  <a:pt x="0" y="704088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5714238" y="1481074"/>
            <a:ext cx="963294" cy="614045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endParaRPr sz="1200">
              <a:latin typeface="Arial"/>
              <a:cs typeface="Arial"/>
            </a:endParaRPr>
          </a:p>
          <a:p>
            <a:pPr marL="12065" marR="5080" indent="-1270" algn="ctr">
              <a:lnSpc>
                <a:spcPct val="106700"/>
              </a:lnSpc>
              <a:spcBef>
                <a:spcPts val="15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«Командное </a:t>
            </a:r>
            <a:r>
              <a:rPr sz="1200" b="1" spc="-3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я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з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7417307" y="1424939"/>
            <a:ext cx="1750060" cy="704215"/>
          </a:xfrm>
          <a:custGeom>
            <a:avLst/>
            <a:gdLst/>
            <a:ahLst/>
            <a:cxnLst/>
            <a:rect l="l" t="t" r="r" b="b"/>
            <a:pathLst>
              <a:path w="1750059" h="704214">
                <a:moveTo>
                  <a:pt x="0" y="704088"/>
                </a:moveTo>
                <a:lnTo>
                  <a:pt x="1749552" y="704088"/>
                </a:lnTo>
                <a:lnTo>
                  <a:pt x="1749552" y="0"/>
                </a:lnTo>
                <a:lnTo>
                  <a:pt x="0" y="0"/>
                </a:lnTo>
                <a:lnTo>
                  <a:pt x="0" y="704088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7662164" y="1613154"/>
            <a:ext cx="1262380" cy="419100"/>
          </a:xfrm>
          <a:prstGeom prst="rect">
            <a:avLst/>
          </a:prstGeom>
        </p:spPr>
        <p:txBody>
          <a:bodyPr vert="horz" wrap="square" lIns="0" tIns="26034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«Большая</a:t>
            </a:r>
            <a:r>
              <a:rPr sz="12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игра»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9710928" y="1464563"/>
            <a:ext cx="1737360" cy="664845"/>
          </a:xfrm>
          <a:prstGeom prst="rect">
            <a:avLst/>
          </a:prstGeom>
          <a:solidFill>
            <a:srgbClr val="FA3138"/>
          </a:solidFill>
        </p:spPr>
        <p:txBody>
          <a:bodyPr vert="horz" wrap="square" lIns="0" tIns="444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35"/>
              </a:spcBef>
            </a:pPr>
            <a:endParaRPr sz="135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10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«Финальный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ход»</a:t>
            </a:r>
            <a:endParaRPr sz="1200">
              <a:latin typeface="Arial"/>
              <a:cs typeface="Arial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45591" y="2124455"/>
            <a:ext cx="1330960" cy="260969"/>
          </a:xfrm>
          <a:prstGeom prst="rect">
            <a:avLst/>
          </a:prstGeom>
          <a:solidFill>
            <a:srgbClr val="46CCFF"/>
          </a:solidFill>
        </p:spPr>
        <p:txBody>
          <a:bodyPr vert="horz" wrap="square" lIns="0" tIns="4508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55"/>
              </a:spcBef>
            </a:pPr>
            <a:r>
              <a:rPr lang="ru-RU"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До 15 мая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2150364" y="2453639"/>
            <a:ext cx="2940050" cy="463550"/>
          </a:xfrm>
          <a:custGeom>
            <a:avLst/>
            <a:gdLst/>
            <a:ahLst/>
            <a:cxnLst/>
            <a:rect l="l" t="t" r="r" b="b"/>
            <a:pathLst>
              <a:path w="2940050" h="463550">
                <a:moveTo>
                  <a:pt x="2939795" y="0"/>
                </a:moveTo>
                <a:lnTo>
                  <a:pt x="0" y="0"/>
                </a:lnTo>
                <a:lnTo>
                  <a:pt x="0" y="463296"/>
                </a:lnTo>
                <a:lnTo>
                  <a:pt x="2939795" y="463296"/>
                </a:lnTo>
                <a:lnTo>
                  <a:pt x="2939795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2279651" y="2546302"/>
            <a:ext cx="2706370" cy="19749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22960" marR="5080" indent="-810895" algn="ctr">
              <a:lnSpc>
                <a:spcPct val="107500"/>
              </a:lnSpc>
              <a:spcBef>
                <a:spcPts val="100"/>
              </a:spcBef>
            </a:pPr>
            <a:r>
              <a:rPr sz="1200" b="1" spc="-20" dirty="0" err="1">
                <a:solidFill>
                  <a:srgbClr val="FFFFFF"/>
                </a:solidFill>
                <a:latin typeface="Arial"/>
                <a:cs typeface="Arial"/>
              </a:rPr>
              <a:t>Тесты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и задания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5512308" y="2663697"/>
            <a:ext cx="1365885" cy="463550"/>
          </a:xfrm>
          <a:custGeom>
            <a:avLst/>
            <a:gdLst/>
            <a:ahLst/>
            <a:cxnLst/>
            <a:rect l="l" t="t" r="r" b="b"/>
            <a:pathLst>
              <a:path w="1365884" h="463550">
                <a:moveTo>
                  <a:pt x="1365504" y="0"/>
                </a:moveTo>
                <a:lnTo>
                  <a:pt x="0" y="0"/>
                </a:lnTo>
                <a:lnTo>
                  <a:pt x="0" y="463296"/>
                </a:lnTo>
                <a:lnTo>
                  <a:pt x="1365504" y="463296"/>
                </a:lnTo>
                <a:lnTo>
                  <a:pt x="1365504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 txBox="1"/>
          <p:nvPr/>
        </p:nvSpPr>
        <p:spPr>
          <a:xfrm>
            <a:off x="5609082" y="2674111"/>
            <a:ext cx="1174115" cy="4191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7015" marR="5080" indent="-234950">
              <a:lnSpc>
                <a:spcPct val="107500"/>
              </a:lnSpc>
              <a:spcBef>
                <a:spcPts val="100"/>
              </a:spcBef>
            </a:pP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Ф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1200" b="1" spc="-15" dirty="0">
                <a:solidFill>
                  <a:srgbClr val="FFFFFF"/>
                </a:solidFill>
                <a:latin typeface="Arial"/>
                <a:cs typeface="Arial"/>
              </a:rPr>
              <a:t>рм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ро</a:t>
            </a: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  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команды</a:t>
            </a:r>
            <a:endParaRPr sz="1200" dirty="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5512308" y="3194050"/>
            <a:ext cx="1365885" cy="463550"/>
          </a:xfrm>
          <a:custGeom>
            <a:avLst/>
            <a:gdLst/>
            <a:ahLst/>
            <a:cxnLst/>
            <a:rect l="l" t="t" r="r" b="b"/>
            <a:pathLst>
              <a:path w="1365884" h="463550">
                <a:moveTo>
                  <a:pt x="1365504" y="0"/>
                </a:moveTo>
                <a:lnTo>
                  <a:pt x="0" y="0"/>
                </a:lnTo>
                <a:lnTo>
                  <a:pt x="0" y="463296"/>
                </a:lnTo>
                <a:lnTo>
                  <a:pt x="1365504" y="463296"/>
                </a:lnTo>
                <a:lnTo>
                  <a:pt x="1365504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 txBox="1"/>
          <p:nvPr/>
        </p:nvSpPr>
        <p:spPr>
          <a:xfrm>
            <a:off x="5616702" y="3316351"/>
            <a:ext cx="11563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ш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й</a:t>
            </a:r>
            <a:r>
              <a:rPr sz="1200" b="1" spc="1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7417307" y="2667000"/>
            <a:ext cx="1750060" cy="410209"/>
          </a:xfrm>
          <a:custGeom>
            <a:avLst/>
            <a:gdLst/>
            <a:ahLst/>
            <a:cxnLst/>
            <a:rect l="l" t="t" r="r" b="b"/>
            <a:pathLst>
              <a:path w="1750059" h="410210">
                <a:moveTo>
                  <a:pt x="1749552" y="0"/>
                </a:moveTo>
                <a:lnTo>
                  <a:pt x="0" y="0"/>
                </a:lnTo>
                <a:lnTo>
                  <a:pt x="0" y="409955"/>
                </a:lnTo>
                <a:lnTo>
                  <a:pt x="1749552" y="409955"/>
                </a:lnTo>
                <a:lnTo>
                  <a:pt x="1749552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7713980" y="2763774"/>
            <a:ext cx="1156335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25" dirty="0">
                <a:solidFill>
                  <a:srgbClr val="FFFFFF"/>
                </a:solidFill>
                <a:latin typeface="Arial"/>
                <a:cs typeface="Arial"/>
              </a:rPr>
              <a:t>Р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20" dirty="0">
                <a:solidFill>
                  <a:srgbClr val="FFFFFF"/>
                </a:solidFill>
                <a:latin typeface="Arial"/>
                <a:cs typeface="Arial"/>
              </a:rPr>
              <a:t>ш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spc="-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й</a:t>
            </a:r>
            <a:r>
              <a:rPr sz="1200" b="1" spc="15" dirty="0">
                <a:solidFill>
                  <a:srgbClr val="FFFFFF"/>
                </a:solidFill>
                <a:latin typeface="Arial"/>
                <a:cs typeface="Arial"/>
              </a:rPr>
              <a:t>с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7417307" y="3131820"/>
            <a:ext cx="1750060" cy="454659"/>
          </a:xfrm>
          <a:custGeom>
            <a:avLst/>
            <a:gdLst/>
            <a:ahLst/>
            <a:cxnLst/>
            <a:rect l="l" t="t" r="r" b="b"/>
            <a:pathLst>
              <a:path w="1750059" h="454660">
                <a:moveTo>
                  <a:pt x="1749552" y="0"/>
                </a:moveTo>
                <a:lnTo>
                  <a:pt x="0" y="0"/>
                </a:lnTo>
                <a:lnTo>
                  <a:pt x="0" y="454151"/>
                </a:lnTo>
                <a:lnTo>
                  <a:pt x="1749552" y="454151"/>
                </a:lnTo>
                <a:lnTo>
                  <a:pt x="1749552" y="0"/>
                </a:lnTo>
                <a:close/>
              </a:path>
            </a:pathLst>
          </a:custGeom>
          <a:solidFill>
            <a:srgbClr val="24275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 txBox="1"/>
          <p:nvPr/>
        </p:nvSpPr>
        <p:spPr>
          <a:xfrm>
            <a:off x="7639304" y="3156305"/>
            <a:ext cx="1308100" cy="38544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56540" marR="5080" indent="-243840">
              <a:lnSpc>
                <a:spcPct val="107300"/>
              </a:lnSpc>
              <a:spcBef>
                <a:spcPts val="95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Образовате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ь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ны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е  активности</a:t>
            </a:r>
            <a:endParaRPr sz="1100">
              <a:latin typeface="Arial"/>
              <a:cs typeface="Arial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9723119" y="2407919"/>
            <a:ext cx="1713230" cy="405765"/>
          </a:xfrm>
          <a:prstGeom prst="rect">
            <a:avLst/>
          </a:prstGeom>
          <a:solidFill>
            <a:srgbClr val="FF3A56"/>
          </a:solidFill>
        </p:spPr>
        <p:txBody>
          <a:bodyPr vert="horz" wrap="square" lIns="0" tIns="106045" rIns="0" bIns="0" rtlCol="0">
            <a:spAutoFit/>
          </a:bodyPr>
          <a:lstStyle/>
          <a:p>
            <a:pPr marL="290830">
              <a:lnSpc>
                <a:spcPct val="100000"/>
              </a:lnSpc>
              <a:spcBef>
                <a:spcPts val="835"/>
              </a:spcBef>
            </a:pPr>
            <a:r>
              <a:rPr sz="1200" b="1" spc="-10" dirty="0">
                <a:solidFill>
                  <a:srgbClr val="FFFFFF"/>
                </a:solidFill>
                <a:latin typeface="Arial"/>
                <a:cs typeface="Arial"/>
              </a:rPr>
              <a:t>Решение</a:t>
            </a:r>
            <a:r>
              <a:rPr sz="1200" b="1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FFFFFF"/>
                </a:solidFill>
                <a:latin typeface="Arial"/>
                <a:cs typeface="Arial"/>
              </a:rPr>
              <a:t>кейса</a:t>
            </a:r>
            <a:endParaRPr sz="1200">
              <a:latin typeface="Arial"/>
              <a:cs typeface="Arial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9723119" y="2872740"/>
            <a:ext cx="1713230" cy="403860"/>
          </a:xfrm>
          <a:prstGeom prst="rect">
            <a:avLst/>
          </a:prstGeom>
          <a:solidFill>
            <a:srgbClr val="FF3A56"/>
          </a:solidFill>
        </p:spPr>
        <p:txBody>
          <a:bodyPr vert="horz" wrap="square" lIns="0" tIns="12065" rIns="0" bIns="0" rtlCol="0">
            <a:spAutoFit/>
          </a:bodyPr>
          <a:lstStyle/>
          <a:p>
            <a:pPr marL="459740" marR="206375" indent="-243840">
              <a:lnSpc>
                <a:spcPct val="107300"/>
              </a:lnSpc>
              <a:spcBef>
                <a:spcPts val="95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Образовате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ь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ны</a:t>
            </a: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е  активности</a:t>
            </a:r>
            <a:endParaRPr sz="1100">
              <a:latin typeface="Arial"/>
              <a:cs typeface="Arial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2150364" y="2129027"/>
            <a:ext cx="2947670" cy="269875"/>
          </a:xfrm>
          <a:custGeom>
            <a:avLst/>
            <a:gdLst/>
            <a:ahLst/>
            <a:cxnLst/>
            <a:rect l="l" t="t" r="r" b="b"/>
            <a:pathLst>
              <a:path w="2947670" h="269875">
                <a:moveTo>
                  <a:pt x="2947416" y="0"/>
                </a:moveTo>
                <a:lnTo>
                  <a:pt x="0" y="0"/>
                </a:lnTo>
                <a:lnTo>
                  <a:pt x="0" y="269748"/>
                </a:lnTo>
                <a:lnTo>
                  <a:pt x="2947416" y="269748"/>
                </a:lnTo>
                <a:lnTo>
                  <a:pt x="2947416" y="0"/>
                </a:lnTo>
                <a:close/>
              </a:path>
            </a:pathLst>
          </a:custGeom>
          <a:solidFill>
            <a:srgbClr val="46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643440" y="2159529"/>
            <a:ext cx="2947670" cy="2276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99794" algn="ctr">
              <a:lnSpc>
                <a:spcPct val="100000"/>
              </a:lnSpc>
              <a:spcBef>
                <a:spcPts val="95"/>
              </a:spcBef>
            </a:pPr>
            <a:r>
              <a:rPr lang="ru-RU"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до 25 мая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5512308" y="2129027"/>
            <a:ext cx="1365885" cy="481710"/>
          </a:xfrm>
          <a:custGeom>
            <a:avLst/>
            <a:gdLst/>
            <a:ahLst/>
            <a:cxnLst/>
            <a:rect l="l" t="t" r="r" b="b"/>
            <a:pathLst>
              <a:path w="1365884" h="254635">
                <a:moveTo>
                  <a:pt x="1365504" y="0"/>
                </a:moveTo>
                <a:lnTo>
                  <a:pt x="0" y="0"/>
                </a:lnTo>
                <a:lnTo>
                  <a:pt x="0" y="254508"/>
                </a:lnTo>
                <a:lnTo>
                  <a:pt x="1365504" y="254508"/>
                </a:lnTo>
                <a:lnTo>
                  <a:pt x="1365504" y="0"/>
                </a:lnTo>
                <a:close/>
              </a:path>
            </a:pathLst>
          </a:custGeom>
          <a:solidFill>
            <a:srgbClr val="46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5271857" y="2276724"/>
            <a:ext cx="1684273" cy="21223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6525" algn="ctr">
              <a:lnSpc>
                <a:spcPct val="100000"/>
              </a:lnSpc>
              <a:spcBef>
                <a:spcPts val="95"/>
              </a:spcBef>
            </a:pPr>
            <a:r>
              <a:rPr lang="ru-RU" sz="13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до 15 июня</a:t>
            </a:r>
            <a:endParaRPr sz="1300" dirty="0">
              <a:latin typeface="Microsoft Sans Serif"/>
              <a:cs typeface="Microsoft Sans Serif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7417307" y="2129027"/>
            <a:ext cx="1750060" cy="493270"/>
          </a:xfrm>
          <a:custGeom>
            <a:avLst/>
            <a:gdLst/>
            <a:ahLst/>
            <a:cxnLst/>
            <a:rect l="l" t="t" r="r" b="b"/>
            <a:pathLst>
              <a:path w="1750059" h="294639">
                <a:moveTo>
                  <a:pt x="1749552" y="0"/>
                </a:moveTo>
                <a:lnTo>
                  <a:pt x="0" y="0"/>
                </a:lnTo>
                <a:lnTo>
                  <a:pt x="0" y="294132"/>
                </a:lnTo>
                <a:lnTo>
                  <a:pt x="1749552" y="294132"/>
                </a:lnTo>
                <a:lnTo>
                  <a:pt x="1749552" y="0"/>
                </a:lnTo>
                <a:close/>
              </a:path>
            </a:pathLst>
          </a:custGeom>
          <a:solidFill>
            <a:srgbClr val="46CC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7287125" y="2177135"/>
            <a:ext cx="2023491" cy="45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46735" marR="130810" indent="-407034" algn="ctr">
              <a:lnSpc>
                <a:spcPct val="107000"/>
              </a:lnSpc>
              <a:spcBef>
                <a:spcPts val="100"/>
              </a:spcBef>
            </a:pPr>
            <a:r>
              <a:rPr lang="ru-RU" sz="13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7-31 августа</a:t>
            </a:r>
          </a:p>
          <a:p>
            <a:pPr marL="546735" marR="130810" indent="-407034" algn="ctr">
              <a:lnSpc>
                <a:spcPct val="107000"/>
              </a:lnSpc>
              <a:spcBef>
                <a:spcPts val="100"/>
              </a:spcBef>
            </a:pPr>
            <a:r>
              <a:rPr sz="1400" spc="-10" dirty="0" err="1">
                <a:solidFill>
                  <a:srgbClr val="FFFFFF"/>
                </a:solidFill>
                <a:latin typeface="Microsoft Sans Serif"/>
                <a:cs typeface="Microsoft Sans Serif"/>
              </a:rPr>
              <a:t>полуфинал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48" name="object 48"/>
          <p:cNvSpPr txBox="1"/>
          <p:nvPr/>
        </p:nvSpPr>
        <p:spPr>
          <a:xfrm>
            <a:off x="9723119" y="2090091"/>
            <a:ext cx="1725169" cy="282770"/>
          </a:xfrm>
          <a:prstGeom prst="rect">
            <a:avLst/>
          </a:prstGeom>
          <a:solidFill>
            <a:srgbClr val="46CCFF"/>
          </a:solidFill>
        </p:spPr>
        <p:txBody>
          <a:bodyPr vert="horz" wrap="square" lIns="0" tIns="66675" rIns="0" bIns="0" rtlCol="0">
            <a:spAutoFit/>
          </a:bodyPr>
          <a:lstStyle/>
          <a:p>
            <a:pPr marL="514984" algn="ctr">
              <a:lnSpc>
                <a:spcPct val="100000"/>
              </a:lnSpc>
              <a:spcBef>
                <a:spcPts val="525"/>
              </a:spcBef>
            </a:pP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49" name="object 49"/>
          <p:cNvSpPr txBox="1"/>
          <p:nvPr/>
        </p:nvSpPr>
        <p:spPr>
          <a:xfrm>
            <a:off x="416051" y="4319015"/>
            <a:ext cx="6640195" cy="472440"/>
          </a:xfrm>
          <a:prstGeom prst="rect">
            <a:avLst/>
          </a:prstGeom>
          <a:solidFill>
            <a:srgbClr val="4DBBC3"/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marL="635" algn="ctr">
              <a:lnSpc>
                <a:spcPct val="100000"/>
              </a:lnSpc>
            </a:pP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ДИСТАНЦИОННЫЕ</a:t>
            </a:r>
            <a:r>
              <a:rPr sz="11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ЭТАПЫ</a:t>
            </a:r>
            <a:endParaRPr sz="1100">
              <a:latin typeface="Arial"/>
              <a:cs typeface="Arial"/>
            </a:endParaRPr>
          </a:p>
        </p:txBody>
      </p:sp>
      <p:sp>
        <p:nvSpPr>
          <p:cNvPr id="50" name="object 50"/>
          <p:cNvSpPr txBox="1"/>
          <p:nvPr/>
        </p:nvSpPr>
        <p:spPr>
          <a:xfrm>
            <a:off x="7174992" y="4319015"/>
            <a:ext cx="4490085" cy="472440"/>
          </a:xfrm>
          <a:prstGeom prst="rect">
            <a:avLst/>
          </a:prstGeom>
          <a:solidFill>
            <a:srgbClr val="4DBBC3"/>
          </a:solidFill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endParaRPr sz="10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ОЧНЫЕ</a:t>
            </a:r>
            <a:r>
              <a:rPr sz="11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10" dirty="0">
                <a:solidFill>
                  <a:srgbClr val="FFFFFF"/>
                </a:solidFill>
                <a:latin typeface="Arial"/>
                <a:cs typeface="Arial"/>
              </a:rPr>
              <a:t>ЭТАПЫ</a:t>
            </a:r>
            <a:endParaRPr sz="1100">
              <a:latin typeface="Arial"/>
              <a:cs typeface="Arial"/>
            </a:endParaRPr>
          </a:p>
        </p:txBody>
      </p:sp>
      <p:grpSp>
        <p:nvGrpSpPr>
          <p:cNvPr id="51" name="object 51"/>
          <p:cNvGrpSpPr/>
          <p:nvPr/>
        </p:nvGrpSpPr>
        <p:grpSpPr>
          <a:xfrm>
            <a:off x="1894332" y="1609344"/>
            <a:ext cx="7706995" cy="414655"/>
            <a:chOff x="1894332" y="1609344"/>
            <a:chExt cx="7706995" cy="414655"/>
          </a:xfrm>
        </p:grpSpPr>
        <p:pic>
          <p:nvPicPr>
            <p:cNvPr id="52" name="object 5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894332" y="1609344"/>
              <a:ext cx="248412" cy="414527"/>
            </a:xfrm>
            <a:prstGeom prst="rect">
              <a:avLst/>
            </a:prstGeom>
          </p:spPr>
        </p:pic>
        <p:pic>
          <p:nvPicPr>
            <p:cNvPr id="53" name="object 5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172455" y="1609344"/>
              <a:ext cx="248412" cy="414527"/>
            </a:xfrm>
            <a:prstGeom prst="rect">
              <a:avLst/>
            </a:prstGeom>
          </p:spPr>
        </p:pic>
        <p:pic>
          <p:nvPicPr>
            <p:cNvPr id="54" name="object 5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7024116" y="1609344"/>
              <a:ext cx="248411" cy="414527"/>
            </a:xfrm>
            <a:prstGeom prst="rect">
              <a:avLst/>
            </a:prstGeom>
          </p:spPr>
        </p:pic>
        <p:pic>
          <p:nvPicPr>
            <p:cNvPr id="55" name="object 5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9352788" y="1609344"/>
              <a:ext cx="248411" cy="414527"/>
            </a:xfrm>
            <a:prstGeom prst="rect">
              <a:avLst/>
            </a:prstGeom>
          </p:spPr>
        </p:pic>
      </p:grpSp>
      <p:sp>
        <p:nvSpPr>
          <p:cNvPr id="58" name="object 6">
            <a:extLst>
              <a:ext uri="{FF2B5EF4-FFF2-40B4-BE49-F238E27FC236}">
                <a16:creationId xmlns:a16="http://schemas.microsoft.com/office/drawing/2014/main" id="{09672C57-CB35-42B4-ABF2-E6192F3122C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8677251" cy="8661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535"/>
              </a:lnSpc>
              <a:spcBef>
                <a:spcPts val="95"/>
              </a:spcBef>
            </a:pPr>
            <a:r>
              <a:rPr spc="40" dirty="0"/>
              <a:t>Этапы</a:t>
            </a:r>
            <a:r>
              <a:rPr spc="355" dirty="0"/>
              <a:t> </a:t>
            </a:r>
            <a:r>
              <a:rPr spc="200" dirty="0" err="1"/>
              <a:t>Конкурса</a:t>
            </a:r>
            <a:r>
              <a:rPr spc="360" dirty="0"/>
              <a:t> </a:t>
            </a:r>
            <a:br>
              <a:rPr lang="ru-RU" spc="360" dirty="0"/>
            </a:br>
            <a:r>
              <a:rPr sz="2400" b="1" spc="229" dirty="0" err="1"/>
              <a:t>для</a:t>
            </a:r>
            <a:r>
              <a:rPr sz="2400" b="1" spc="360" dirty="0"/>
              <a:t> </a:t>
            </a:r>
            <a:r>
              <a:rPr sz="2400" b="1" spc="195" dirty="0" err="1"/>
              <a:t>школьников</a:t>
            </a:r>
            <a:r>
              <a:rPr lang="ru-RU" sz="2400" b="1" spc="195" dirty="0"/>
              <a:t> 8</a:t>
            </a:r>
            <a:r>
              <a:rPr sz="2400" b="1" spc="130" dirty="0"/>
              <a:t>-</a:t>
            </a:r>
            <a:r>
              <a:rPr lang="ru-RU" sz="2400" b="1" spc="130" dirty="0"/>
              <a:t>10</a:t>
            </a:r>
            <a:r>
              <a:rPr sz="2400" b="1" spc="315" dirty="0"/>
              <a:t> </a:t>
            </a:r>
            <a:r>
              <a:rPr sz="2400" b="1" spc="204" dirty="0" err="1"/>
              <a:t>классов</a:t>
            </a:r>
            <a:r>
              <a:rPr lang="ru-RU" sz="2400" b="1" spc="204" dirty="0"/>
              <a:t> и СПО</a:t>
            </a:r>
            <a:endParaRPr sz="2400" b="1" spc="204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3B5795C9-F316-452F-B77A-4AD42578EC0E}"/>
              </a:ext>
            </a:extLst>
          </p:cNvPr>
          <p:cNvSpPr txBox="1"/>
          <p:nvPr/>
        </p:nvSpPr>
        <p:spPr>
          <a:xfrm>
            <a:off x="9978254" y="2057787"/>
            <a:ext cx="13413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25-29 октября</a:t>
            </a:r>
            <a:endParaRPr lang="ru-RU" sz="1400" dirty="0">
              <a:latin typeface="Microsoft Sans Serif"/>
              <a:cs typeface="Microsoft Sans Serif"/>
            </a:endParaRPr>
          </a:p>
        </p:txBody>
      </p:sp>
      <p:sp>
        <p:nvSpPr>
          <p:cNvPr id="61" name="object 9">
            <a:extLst>
              <a:ext uri="{FF2B5EF4-FFF2-40B4-BE49-F238E27FC236}">
                <a16:creationId xmlns:a16="http://schemas.microsoft.com/office/drawing/2014/main" id="{96696526-637B-4E4A-9DB7-A9A3A883E81D}"/>
              </a:ext>
            </a:extLst>
          </p:cNvPr>
          <p:cNvSpPr/>
          <p:nvPr/>
        </p:nvSpPr>
        <p:spPr>
          <a:xfrm>
            <a:off x="8417928" y="5382378"/>
            <a:ext cx="3252470" cy="789940"/>
          </a:xfrm>
          <a:custGeom>
            <a:avLst/>
            <a:gdLst/>
            <a:ahLst/>
            <a:cxnLst/>
            <a:rect l="l" t="t" r="r" b="b"/>
            <a:pathLst>
              <a:path w="3252470" h="789939">
                <a:moveTo>
                  <a:pt x="0" y="789432"/>
                </a:moveTo>
                <a:lnTo>
                  <a:pt x="3252215" y="789432"/>
                </a:lnTo>
                <a:lnTo>
                  <a:pt x="3252215" y="0"/>
                </a:lnTo>
                <a:lnTo>
                  <a:pt x="0" y="0"/>
                </a:lnTo>
                <a:lnTo>
                  <a:pt x="0" y="789432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2" name="object 10">
            <a:extLst>
              <a:ext uri="{FF2B5EF4-FFF2-40B4-BE49-F238E27FC236}">
                <a16:creationId xmlns:a16="http://schemas.microsoft.com/office/drawing/2014/main" id="{3746D00D-CAB3-4335-BAEF-1DDF422FD0C6}"/>
              </a:ext>
            </a:extLst>
          </p:cNvPr>
          <p:cNvSpPr txBox="1"/>
          <p:nvPr/>
        </p:nvSpPr>
        <p:spPr>
          <a:xfrm>
            <a:off x="8620748" y="5486400"/>
            <a:ext cx="2849880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Очный</a:t>
            </a:r>
            <a:r>
              <a:rPr sz="18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ФИНАЛ</a:t>
            </a:r>
            <a:endParaRPr sz="1800" dirty="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МДЦ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«</a:t>
            </a:r>
            <a:r>
              <a:rPr sz="1800" b="1" spc="-15" dirty="0" err="1">
                <a:solidFill>
                  <a:srgbClr val="FFFFFF"/>
                </a:solidFill>
                <a:latin typeface="Arial"/>
                <a:cs typeface="Arial"/>
              </a:rPr>
              <a:t>Артек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»</a:t>
            </a:r>
            <a:endParaRPr sz="18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5A6F22F-CD97-4815-A29D-CFC6E202B1A2}"/>
              </a:ext>
            </a:extLst>
          </p:cNvPr>
          <p:cNvSpPr/>
          <p:nvPr/>
        </p:nvSpPr>
        <p:spPr>
          <a:xfrm>
            <a:off x="1143000" y="4800600"/>
            <a:ext cx="110490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0" i="0" dirty="0">
                <a:solidFill>
                  <a:srgbClr val="212529"/>
                </a:solidFill>
                <a:effectLst/>
                <a:latin typeface="Roboto" panose="02000000000000000000" pitchFamily="2" charset="0"/>
              </a:rPr>
              <a:t>по итогам конкурса  появится возможность пройти стажировки в крупных компаниях. </a:t>
            </a:r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6987134" cy="4892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00" dirty="0"/>
              <a:t>Призовой</a:t>
            </a:r>
            <a:r>
              <a:rPr spc="360" dirty="0"/>
              <a:t> </a:t>
            </a:r>
            <a:r>
              <a:rPr spc="155" dirty="0" err="1"/>
              <a:t>фонд</a:t>
            </a:r>
            <a:r>
              <a:rPr spc="340" dirty="0"/>
              <a:t> </a:t>
            </a:r>
            <a:r>
              <a:rPr spc="235" dirty="0" err="1"/>
              <a:t>конкурса</a:t>
            </a:r>
            <a:r>
              <a:rPr lang="ru-RU" spc="235" dirty="0"/>
              <a:t> 2022</a:t>
            </a:r>
            <a:endParaRPr spc="235" dirty="0"/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601945"/>
              </p:ext>
            </p:extLst>
          </p:nvPr>
        </p:nvGraphicFramePr>
        <p:xfrm>
          <a:off x="617536" y="1166874"/>
          <a:ext cx="7154864" cy="340512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779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769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690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Школьники</a:t>
                      </a:r>
                      <a:endParaRPr dirty="0"/>
                    </a:p>
                  </a:txBody>
                  <a:tcPr marL="0" marR="0" marT="2413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3811">
                <a:tc>
                  <a:txBody>
                    <a:bodyPr/>
                    <a:lstStyle/>
                    <a:p>
                      <a:pPr marL="635" algn="ctr">
                        <a:lnSpc>
                          <a:spcPts val="1130"/>
                        </a:lnSpc>
                        <a:spcBef>
                          <a:spcPts val="3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8-9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381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DBB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0"/>
                        </a:lnSpc>
                        <a:spcBef>
                          <a:spcPts val="3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381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72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2462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600" b="1" spc="-55" dirty="0">
                          <a:latin typeface="Arial"/>
                          <a:cs typeface="Arial"/>
                        </a:rPr>
                        <a:t>150</a:t>
                      </a:r>
                      <a:r>
                        <a:rPr sz="16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победителей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marL="487680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lang="ru-RU" sz="1600" b="1" spc="-70" dirty="0">
                          <a:latin typeface="Arial"/>
                          <a:cs typeface="Arial"/>
                        </a:rPr>
                        <a:t>150</a:t>
                      </a:r>
                      <a:r>
                        <a:rPr sz="1600" b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п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об</a:t>
                      </a:r>
                      <a:r>
                        <a:rPr sz="1600" b="1" spc="5" dirty="0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ди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ей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47561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600" spc="-30" dirty="0"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>
                          <a:latin typeface="Microsoft Sans Serif"/>
                          <a:cs typeface="Microsoft Sans Serif"/>
                        </a:rPr>
                        <a:t>«Победителя»</a:t>
                      </a:r>
                      <a:endParaRPr sz="16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4615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307054"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</a:pPr>
                      <a:r>
                        <a:rPr sz="1600" spc="-30" dirty="0"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>
                          <a:latin typeface="Microsoft Sans Serif"/>
                          <a:cs typeface="Microsoft Sans Serif"/>
                        </a:rPr>
                        <a:t>«Победителя»</a:t>
                      </a:r>
                      <a:endParaRPr sz="1600" dirty="0">
                        <a:latin typeface="Microsoft Sans Serif"/>
                        <a:cs typeface="Microsoft Sans Serif"/>
                      </a:endParaRPr>
                    </a:p>
                    <a:p>
                      <a:pPr algn="ctr">
                        <a:lnSpc>
                          <a:spcPts val="1639"/>
                        </a:lnSpc>
                        <a:spcBef>
                          <a:spcPts val="200"/>
                        </a:spcBef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1600" b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тыс.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 err="1">
                          <a:latin typeface="Arial"/>
                          <a:cs typeface="Arial"/>
                        </a:rPr>
                        <a:t>руб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.</a:t>
                      </a:r>
                      <a:endParaRPr lang="ru-RU" sz="1600" b="1" spc="-15" dirty="0"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ts val="1639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pc="-10" dirty="0">
                          <a:latin typeface="Microsoft Sans Serif"/>
                          <a:cs typeface="Microsoft Sans Serif"/>
                        </a:rPr>
                        <a:t>на образование и саморазвитие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млн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руб.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22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pc="-10" dirty="0"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sz="1600" spc="-10" dirty="0"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lang="ru-RU" sz="16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образование</a:t>
                      </a:r>
                      <a:r>
                        <a:rPr lang="ru-RU" sz="1600" spc="-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и дополнительные баллы к портфолио достижений при поступлении в вузы </a:t>
                      </a:r>
                      <a:endParaRPr sz="1600" spc="-10" dirty="0">
                        <a:solidFill>
                          <a:schemeClr val="tx1"/>
                        </a:solidFill>
                        <a:latin typeface="Microsoft Sans Serif"/>
                        <a:ea typeface="+mn-ea"/>
                        <a:cs typeface="Microsoft Sans Serif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object 13">
            <a:extLst>
              <a:ext uri="{FF2B5EF4-FFF2-40B4-BE49-F238E27FC236}">
                <a16:creationId xmlns:a16="http://schemas.microsoft.com/office/drawing/2014/main" id="{6A12FCCB-4C9D-45DB-A939-B074EF4D6CE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 rot="16200000">
            <a:off x="922353" y="5340473"/>
            <a:ext cx="228600" cy="21565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4126865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0" dirty="0"/>
              <a:t>Как</a:t>
            </a:r>
            <a:r>
              <a:rPr spc="325" dirty="0"/>
              <a:t> </a:t>
            </a:r>
            <a:r>
              <a:rPr spc="195" dirty="0"/>
              <a:t>подать</a:t>
            </a:r>
            <a:r>
              <a:rPr spc="330" dirty="0"/>
              <a:t> </a:t>
            </a:r>
            <a:r>
              <a:rPr spc="185" dirty="0"/>
              <a:t>заявку?</a:t>
            </a:r>
          </a:p>
        </p:txBody>
      </p:sp>
      <p:sp>
        <p:nvSpPr>
          <p:cNvPr id="3" name="object 3"/>
          <p:cNvSpPr/>
          <p:nvPr/>
        </p:nvSpPr>
        <p:spPr>
          <a:xfrm>
            <a:off x="623316" y="1258823"/>
            <a:ext cx="11018520" cy="1233170"/>
          </a:xfrm>
          <a:custGeom>
            <a:avLst/>
            <a:gdLst/>
            <a:ahLst/>
            <a:cxnLst/>
            <a:rect l="l" t="t" r="r" b="b"/>
            <a:pathLst>
              <a:path w="11018520" h="1233170">
                <a:moveTo>
                  <a:pt x="10910316" y="1077468"/>
                </a:moveTo>
                <a:lnTo>
                  <a:pt x="0" y="1077468"/>
                </a:lnTo>
                <a:lnTo>
                  <a:pt x="0" y="1229868"/>
                </a:lnTo>
                <a:lnTo>
                  <a:pt x="0" y="1232916"/>
                </a:lnTo>
                <a:lnTo>
                  <a:pt x="10910316" y="1232916"/>
                </a:lnTo>
                <a:lnTo>
                  <a:pt x="10910316" y="1229868"/>
                </a:lnTo>
                <a:lnTo>
                  <a:pt x="10910316" y="1077468"/>
                </a:lnTo>
                <a:close/>
              </a:path>
              <a:path w="11018520" h="1233170">
                <a:moveTo>
                  <a:pt x="11018520" y="0"/>
                </a:moveTo>
                <a:lnTo>
                  <a:pt x="0" y="0"/>
                </a:lnTo>
                <a:lnTo>
                  <a:pt x="0" y="1025652"/>
                </a:lnTo>
                <a:lnTo>
                  <a:pt x="11018520" y="1025652"/>
                </a:lnTo>
                <a:lnTo>
                  <a:pt x="1101852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23316" y="1492758"/>
            <a:ext cx="11018520" cy="761106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9525" rIns="0" bIns="0" rtlCol="0">
            <a:spAutoFit/>
          </a:bodyPr>
          <a:lstStyle/>
          <a:p>
            <a:pPr marL="4568825" marR="748030" indent="-3815079" algn="ctr">
              <a:lnSpc>
                <a:spcPct val="100000"/>
              </a:lnSpc>
              <a:spcBef>
                <a:spcPts val="75"/>
              </a:spcBef>
            </a:pPr>
            <a:r>
              <a:rPr sz="2400" b="1" spc="-30" dirty="0">
                <a:solidFill>
                  <a:srgbClr val="FFFFFF"/>
                </a:solidFill>
                <a:latin typeface="Arial"/>
                <a:cs typeface="Arial"/>
              </a:rPr>
              <a:t>ПОДАТЬ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Arial"/>
                <a:cs typeface="Arial"/>
              </a:rPr>
              <a:t>ЗАЯВКУ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НА КОНКУРС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 МОЖНО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ru-RU" sz="24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568825" marR="748030" indent="-3815079" algn="ctr">
              <a:lnSpc>
                <a:spcPct val="100000"/>
              </a:lnSpc>
              <a:spcBef>
                <a:spcPts val="75"/>
              </a:spcBef>
            </a:pPr>
            <a:r>
              <a:rPr lang="ru-RU" sz="2400" b="1" dirty="0">
                <a:solidFill>
                  <a:srgbClr val="FFFFFF"/>
                </a:solidFill>
                <a:latin typeface="Arial"/>
                <a:cs typeface="Arial"/>
              </a:rPr>
              <a:t>ДО 1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ru-RU" sz="2400" b="1" dirty="0">
                <a:solidFill>
                  <a:srgbClr val="FFFFFF"/>
                </a:solidFill>
                <a:latin typeface="Arial"/>
                <a:cs typeface="Arial"/>
              </a:rPr>
              <a:t> МАЯ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202</a:t>
            </a:r>
            <a:r>
              <a:rPr lang="en-US" sz="2400" b="1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25" dirty="0">
                <a:solidFill>
                  <a:srgbClr val="FFFFFF"/>
                </a:solidFill>
                <a:latin typeface="Arial"/>
                <a:cs typeface="Arial"/>
              </a:rPr>
              <a:t>ГОДА </a:t>
            </a:r>
            <a:r>
              <a:rPr sz="2400" b="1" spc="-6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ПО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ССЫЛКЕ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45052" y="2336291"/>
            <a:ext cx="4942840" cy="859790"/>
          </a:xfrm>
          <a:custGeom>
            <a:avLst/>
            <a:gdLst/>
            <a:ahLst/>
            <a:cxnLst/>
            <a:rect l="l" t="t" r="r" b="b"/>
            <a:pathLst>
              <a:path w="4942840" h="859789">
                <a:moveTo>
                  <a:pt x="4942332" y="0"/>
                </a:moveTo>
                <a:lnTo>
                  <a:pt x="0" y="0"/>
                </a:lnTo>
                <a:lnTo>
                  <a:pt x="0" y="664476"/>
                </a:lnTo>
                <a:lnTo>
                  <a:pt x="0" y="765060"/>
                </a:lnTo>
                <a:lnTo>
                  <a:pt x="0" y="859536"/>
                </a:lnTo>
                <a:lnTo>
                  <a:pt x="4835652" y="859536"/>
                </a:lnTo>
                <a:lnTo>
                  <a:pt x="4835652" y="765060"/>
                </a:lnTo>
                <a:lnTo>
                  <a:pt x="4942332" y="765060"/>
                </a:lnTo>
                <a:lnTo>
                  <a:pt x="4942332" y="664476"/>
                </a:lnTo>
                <a:lnTo>
                  <a:pt x="4942332" y="0"/>
                </a:lnTo>
                <a:close/>
              </a:path>
            </a:pathLst>
          </a:custGeom>
          <a:solidFill>
            <a:srgbClr val="FC7B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845052" y="2490216"/>
            <a:ext cx="4942840" cy="411010"/>
          </a:xfrm>
          <a:prstGeom prst="rect">
            <a:avLst/>
          </a:prstGeom>
          <a:solidFill>
            <a:srgbClr val="FC7B76"/>
          </a:solidFill>
        </p:spPr>
        <p:txBody>
          <a:bodyPr vert="horz" wrap="square" lIns="0" tIns="13271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45"/>
              </a:spcBef>
            </a:pPr>
            <a:r>
              <a:rPr lang="en-US" sz="18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2"/>
              </a:rPr>
              <a:t>https://www.bolshayaperemena.online</a:t>
            </a:r>
            <a:endParaRPr sz="1800" dirty="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3436" y="3955277"/>
            <a:ext cx="8097964" cy="714298"/>
          </a:xfrm>
          <a:prstGeom prst="rect">
            <a:avLst/>
          </a:prstGeom>
          <a:solidFill>
            <a:srgbClr val="93D9DC"/>
          </a:solidFill>
        </p:spPr>
        <p:txBody>
          <a:bodyPr vert="horz" wrap="square" lIns="0" tIns="158750" rIns="0" bIns="0" rtlCol="0">
            <a:spAutoFit/>
          </a:bodyPr>
          <a:lstStyle/>
          <a:p>
            <a:pPr marL="813435" marR="330200" indent="-474345">
              <a:lnSpc>
                <a:spcPct val="100000"/>
              </a:lnSpc>
              <a:spcBef>
                <a:spcPts val="1250"/>
              </a:spcBef>
            </a:pPr>
            <a:r>
              <a:rPr sz="1800" b="1" spc="-25" dirty="0">
                <a:solidFill>
                  <a:srgbClr val="001F5F"/>
                </a:solidFill>
                <a:latin typeface="Arial"/>
                <a:cs typeface="Arial"/>
              </a:rPr>
              <a:t>ВАЖНО!</a:t>
            </a:r>
            <a:r>
              <a:rPr sz="18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1F5F"/>
                </a:solidFill>
                <a:latin typeface="Microsoft Sans Serif"/>
                <a:cs typeface="Microsoft Sans Serif"/>
              </a:rPr>
              <a:t>После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регистрации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на</a:t>
            </a:r>
            <a:r>
              <a:rPr sz="1800" spc="1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Microsoft Sans Serif"/>
                <a:cs typeface="Microsoft Sans Serif"/>
              </a:rPr>
              <a:t>платформе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«Большой</a:t>
            </a:r>
            <a:r>
              <a:rPr sz="1800" spc="5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Microsoft Sans Serif"/>
                <a:cs typeface="Microsoft Sans Serif"/>
              </a:rPr>
              <a:t>перемены» </a:t>
            </a:r>
            <a:r>
              <a:rPr sz="1800" spc="-46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Microsoft Sans Serif"/>
                <a:cs typeface="Microsoft Sans Serif"/>
              </a:rPr>
              <a:t>необходимо</a:t>
            </a:r>
            <a:r>
              <a:rPr sz="1800" spc="3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дополнительно</a:t>
            </a:r>
            <a:r>
              <a:rPr sz="18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подать</a:t>
            </a:r>
            <a:r>
              <a:rPr sz="18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заявку</a:t>
            </a:r>
            <a:r>
              <a:rPr sz="18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1F5F"/>
                </a:solidFill>
                <a:latin typeface="Arial"/>
                <a:cs typeface="Arial"/>
              </a:rPr>
              <a:t>на</a:t>
            </a:r>
            <a:r>
              <a:rPr sz="18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Конкурс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23316" y="466344"/>
            <a:ext cx="11018520" cy="2740660"/>
            <a:chOff x="623316" y="466344"/>
            <a:chExt cx="11018520" cy="2740660"/>
          </a:xfrm>
        </p:grpSpPr>
        <p:sp>
          <p:nvSpPr>
            <p:cNvPr id="9" name="object 9"/>
            <p:cNvSpPr/>
            <p:nvPr/>
          </p:nvSpPr>
          <p:spPr>
            <a:xfrm>
              <a:off x="623316" y="1258823"/>
              <a:ext cx="11018520" cy="1948180"/>
            </a:xfrm>
            <a:custGeom>
              <a:avLst/>
              <a:gdLst/>
              <a:ahLst/>
              <a:cxnLst/>
              <a:rect l="l" t="t" r="r" b="b"/>
              <a:pathLst>
                <a:path w="11018520" h="1948180">
                  <a:moveTo>
                    <a:pt x="207264" y="1123188"/>
                  </a:moveTo>
                  <a:lnTo>
                    <a:pt x="108191" y="1123188"/>
                  </a:lnTo>
                  <a:lnTo>
                    <a:pt x="108191" y="1022604"/>
                  </a:lnTo>
                  <a:lnTo>
                    <a:pt x="0" y="1022604"/>
                  </a:lnTo>
                  <a:lnTo>
                    <a:pt x="0" y="1123188"/>
                  </a:lnTo>
                  <a:lnTo>
                    <a:pt x="0" y="1229868"/>
                  </a:lnTo>
                  <a:lnTo>
                    <a:pt x="108191" y="1229868"/>
                  </a:lnTo>
                  <a:lnTo>
                    <a:pt x="207264" y="1229868"/>
                  </a:lnTo>
                  <a:lnTo>
                    <a:pt x="207264" y="1123188"/>
                  </a:lnTo>
                  <a:close/>
                </a:path>
                <a:path w="11018520" h="1948180">
                  <a:moveTo>
                    <a:pt x="243840" y="0"/>
                  </a:moveTo>
                  <a:lnTo>
                    <a:pt x="129540" y="0"/>
                  </a:lnTo>
                  <a:lnTo>
                    <a:pt x="9144" y="0"/>
                  </a:lnTo>
                  <a:lnTo>
                    <a:pt x="7620" y="0"/>
                  </a:lnTo>
                  <a:lnTo>
                    <a:pt x="7620" y="234696"/>
                  </a:lnTo>
                  <a:lnTo>
                    <a:pt x="129540" y="234696"/>
                  </a:lnTo>
                  <a:lnTo>
                    <a:pt x="129540" y="120396"/>
                  </a:lnTo>
                  <a:lnTo>
                    <a:pt x="243840" y="120396"/>
                  </a:lnTo>
                  <a:lnTo>
                    <a:pt x="243840" y="0"/>
                  </a:lnTo>
                  <a:close/>
                </a:path>
                <a:path w="11018520" h="1948180">
                  <a:moveTo>
                    <a:pt x="3429000" y="1830324"/>
                  </a:moveTo>
                  <a:lnTo>
                    <a:pt x="3329940" y="1830324"/>
                  </a:lnTo>
                  <a:lnTo>
                    <a:pt x="3329940" y="1729740"/>
                  </a:lnTo>
                  <a:lnTo>
                    <a:pt x="3221736" y="1729740"/>
                  </a:lnTo>
                  <a:lnTo>
                    <a:pt x="3221736" y="1830324"/>
                  </a:lnTo>
                  <a:lnTo>
                    <a:pt x="3221736" y="1937004"/>
                  </a:lnTo>
                  <a:lnTo>
                    <a:pt x="3329940" y="1937004"/>
                  </a:lnTo>
                  <a:lnTo>
                    <a:pt x="3429000" y="1937004"/>
                  </a:lnTo>
                  <a:lnTo>
                    <a:pt x="3429000" y="1830324"/>
                  </a:lnTo>
                  <a:close/>
                </a:path>
                <a:path w="11018520" h="1948180">
                  <a:moveTo>
                    <a:pt x="8164068" y="1741944"/>
                  </a:moveTo>
                  <a:lnTo>
                    <a:pt x="8057388" y="1741944"/>
                  </a:lnTo>
                  <a:lnTo>
                    <a:pt x="8057388" y="1842528"/>
                  </a:lnTo>
                  <a:lnTo>
                    <a:pt x="7958328" y="1842528"/>
                  </a:lnTo>
                  <a:lnTo>
                    <a:pt x="7958328" y="1947672"/>
                  </a:lnTo>
                  <a:lnTo>
                    <a:pt x="8057388" y="1947672"/>
                  </a:lnTo>
                  <a:lnTo>
                    <a:pt x="8164068" y="1947672"/>
                  </a:lnTo>
                  <a:lnTo>
                    <a:pt x="8164068" y="1842528"/>
                  </a:lnTo>
                  <a:lnTo>
                    <a:pt x="8164068" y="1741944"/>
                  </a:lnTo>
                  <a:close/>
                </a:path>
                <a:path w="11018520" h="1948180">
                  <a:moveTo>
                    <a:pt x="11018520" y="1025652"/>
                  </a:moveTo>
                  <a:lnTo>
                    <a:pt x="10910316" y="1025652"/>
                  </a:lnTo>
                  <a:lnTo>
                    <a:pt x="10910316" y="1126236"/>
                  </a:lnTo>
                  <a:lnTo>
                    <a:pt x="10811256" y="1126236"/>
                  </a:lnTo>
                  <a:lnTo>
                    <a:pt x="10811256" y="1231392"/>
                  </a:lnTo>
                  <a:lnTo>
                    <a:pt x="10910316" y="1231392"/>
                  </a:lnTo>
                  <a:lnTo>
                    <a:pt x="11018520" y="1231392"/>
                  </a:lnTo>
                  <a:lnTo>
                    <a:pt x="11018520" y="1126236"/>
                  </a:lnTo>
                  <a:lnTo>
                    <a:pt x="11018520" y="1025652"/>
                  </a:lnTo>
                  <a:close/>
                </a:path>
                <a:path w="11018520" h="1948180">
                  <a:moveTo>
                    <a:pt x="11018520" y="0"/>
                  </a:moveTo>
                  <a:lnTo>
                    <a:pt x="10896600" y="0"/>
                  </a:lnTo>
                  <a:lnTo>
                    <a:pt x="10783824" y="0"/>
                  </a:lnTo>
                  <a:lnTo>
                    <a:pt x="10783824" y="118872"/>
                  </a:lnTo>
                  <a:lnTo>
                    <a:pt x="10896600" y="118872"/>
                  </a:lnTo>
                  <a:lnTo>
                    <a:pt x="10896600" y="233172"/>
                  </a:lnTo>
                  <a:lnTo>
                    <a:pt x="11018520" y="233172"/>
                  </a:lnTo>
                  <a:lnTo>
                    <a:pt x="11018520" y="118872"/>
                  </a:lnTo>
                  <a:lnTo>
                    <a:pt x="110185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89804" y="466344"/>
              <a:ext cx="1685544" cy="1053084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63696" y="3413759"/>
            <a:ext cx="569976" cy="34290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11668" y="3413759"/>
            <a:ext cx="569976" cy="3429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B7C69F7-9F84-438B-A354-0C667AF31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61" y="2721784"/>
            <a:ext cx="2657475" cy="3238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Words>359</Words>
  <Application>Microsoft Office PowerPoint</Application>
  <PresentationFormat>Широкоэкранный</PresentationFormat>
  <Paragraphs>63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Microsoft Sans Serif</vt:lpstr>
      <vt:lpstr>Roboto</vt:lpstr>
      <vt:lpstr>Times New Roman</vt:lpstr>
      <vt:lpstr>Office Theme</vt:lpstr>
      <vt:lpstr>Презентация PowerPoint</vt:lpstr>
      <vt:lpstr>Презентация PowerPoint</vt:lpstr>
      <vt:lpstr>«Большая перемена – 2022». Как это было</vt:lpstr>
      <vt:lpstr>Сайт конкурса: https://www.bolshayaperemena.online/ </vt:lpstr>
      <vt:lpstr>Направления конкурса</vt:lpstr>
      <vt:lpstr>Этапы Конкурса  для школьников 8-10 классов и СПО</vt:lpstr>
      <vt:lpstr>Призовой фонд конкурса 2022</vt:lpstr>
      <vt:lpstr>Как подать заявку?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iero</dc:creator>
  <cp:lastModifiedBy>Людмила Юрьевна Вересова</cp:lastModifiedBy>
  <cp:revision>29</cp:revision>
  <dcterms:created xsi:type="dcterms:W3CDTF">2021-05-12T06:35:34Z</dcterms:created>
  <dcterms:modified xsi:type="dcterms:W3CDTF">2023-04-18T11:26:16Z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2021-03-26T00:00:00Z</vt:filetime>
  </property>
  <property fmtid="{D5CDD505-2E9C-101B-9397-08002B2CF9AE}" pid="3" name="Creator">
    <vt:lpwstr>Microsoft® PowerPoint® для Microsoft 365</vt:lpwstr>
  </property>
  <property fmtid="{D5CDD505-2E9C-101B-9397-08002B2CF9AE}" pid="4" name="LastSaved">
    <vt:filetime>2021-05-12T00:00:00Z</vt:filetime>
  </property>
</Properties>
</file>